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embedTrueTypeFonts="1">
  <p:sldMasterIdLst>
    <p:sldMasterId id="2147483691" r:id="rId1"/>
  </p:sldMasterIdLst>
  <p:notesMasterIdLst>
    <p:notesMasterId r:id="rId14"/>
  </p:notes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  <p:sldId id="406" r:id="rId9"/>
    <p:sldId id="407" r:id="rId10"/>
    <p:sldId id="396" r:id="rId11"/>
    <p:sldId id="395" r:id="rId12"/>
    <p:sldId id="276" r:id="rId13"/>
  </p:sldIdLst>
  <p:sldSz cx="9144000" cy="6858000" type="screen4x3"/>
  <p:notesSz cx="6797675" cy="9926638"/>
  <p:embeddedFontLst>
    <p:embeddedFont>
      <p:font typeface="Arial Narrow" panose="020B0604020202020204" pitchFamily="34" charset="0"/>
      <p:regular r:id="rId15"/>
      <p:bold r:id="rId16"/>
      <p:italic r:id="rId17"/>
      <p:boldItalic r:id="rId18"/>
    </p:embeddedFont>
    <p:embeddedFont>
      <p:font typeface="Garamond" panose="02020404030301010803" pitchFamily="18" charset="0"/>
      <p:regular r:id="rId19"/>
      <p:bold r:id="rId20"/>
      <p:italic r:id="rId21"/>
      <p:boldItalic r:id="rId22"/>
    </p:embeddedFont>
  </p:embeddedFont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5" autoAdjust="0"/>
    <p:restoredTop sz="95037" autoAdjust="0"/>
  </p:normalViewPr>
  <p:slideViewPr>
    <p:cSldViewPr snapToGrid="0">
      <p:cViewPr varScale="1">
        <p:scale>
          <a:sx n="93" d="100"/>
          <a:sy n="93" d="100"/>
        </p:scale>
        <p:origin x="1752" y="200"/>
      </p:cViewPr>
      <p:guideLst>
        <p:guide orient="horz"/>
        <p:guide pos="2889"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47B473-6D54-11BC-E508-90F64BE8F5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6ACCF2-F9A3-3E81-FBF5-FE536ADC51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B0448E0-36A8-C964-1B2A-4EABF8CBF7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FC35EA7-6B51-8BA5-9418-9E31368128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E87EDFA-3771-25DC-259C-FAC2BECBBB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CC93D08B-6598-2A3F-EB47-4D0E523C11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87B6F5F-B0E2-4D4D-95EB-2D4BD2C8300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>
            <a:extLst>
              <a:ext uri="{FF2B5EF4-FFF2-40B4-BE49-F238E27FC236}">
                <a16:creationId xmlns:a16="http://schemas.microsoft.com/office/drawing/2014/main" id="{6A57AAE0-1DA7-E65C-C99C-8C6CEAED9E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3" name="Заметки 2">
            <a:extLst>
              <a:ext uri="{FF2B5EF4-FFF2-40B4-BE49-F238E27FC236}">
                <a16:creationId xmlns:a16="http://schemas.microsoft.com/office/drawing/2014/main" id="{A91E891A-2BC7-2388-E306-B4A243C43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1204" name="Номер слайда 3">
            <a:extLst>
              <a:ext uri="{FF2B5EF4-FFF2-40B4-BE49-F238E27FC236}">
                <a16:creationId xmlns:a16="http://schemas.microsoft.com/office/drawing/2014/main" id="{DFF33A32-E7C4-87B8-CE70-695B2C18EC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BCB089CA-CEDD-154A-9CC8-0D59D1CBFB5A}" type="slidenum">
              <a:rPr lang="ru-RU" altLang="ru-RU">
                <a:latin typeface="Arial" panose="020B0604020202020204" pitchFamily="34" charset="0"/>
              </a:rPr>
              <a:pPr/>
              <a:t>8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>
            <a:extLst>
              <a:ext uri="{FF2B5EF4-FFF2-40B4-BE49-F238E27FC236}">
                <a16:creationId xmlns:a16="http://schemas.microsoft.com/office/drawing/2014/main" id="{B9CCADEA-64B4-009A-3660-4AB2EA8DCD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1" name="Заметки 2">
            <a:extLst>
              <a:ext uri="{FF2B5EF4-FFF2-40B4-BE49-F238E27FC236}">
                <a16:creationId xmlns:a16="http://schemas.microsoft.com/office/drawing/2014/main" id="{DAEB010D-2FE6-06CC-5F7D-A70AFFCC6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3252" name="Номер слайда 3">
            <a:extLst>
              <a:ext uri="{FF2B5EF4-FFF2-40B4-BE49-F238E27FC236}">
                <a16:creationId xmlns:a16="http://schemas.microsoft.com/office/drawing/2014/main" id="{7357E058-5DB7-542A-92C8-0D44F766E4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8728F994-C4B0-AC47-8ECC-FCB9CEF2674B}" type="slidenum">
              <a:rPr lang="ru-RU" altLang="ru-RU">
                <a:latin typeface="Arial" panose="020B0604020202020204" pitchFamily="34" charset="0"/>
              </a:rPr>
              <a:pPr/>
              <a:t>9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54FB2FC0-9836-0DE2-888F-B5AB0B25D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fld id="{F848F677-DFD8-2347-8D70-199BA56F6E9E}" type="slidenum">
              <a:rPr lang="ru-RU" altLang="ru-RU">
                <a:latin typeface="Arial" panose="020B0604020202020204" pitchFamily="34" charset="0"/>
              </a:rPr>
              <a:pPr/>
              <a:t>12</a:t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70A0BC00-01BD-6D81-061D-4AB7C3DFA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89CD36D-38B7-16E6-1ADC-C2E80FABD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B762501-FB1D-DEF8-8C83-A44D5063569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3708841-FA4C-3F0C-534E-B4D243C00D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406E1EFB-E244-5969-50E8-C50C814631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59DD4212-7169-1448-9FE6-7402467AE0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EAF8AF12-BA74-7552-1586-9C24D81950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634535ED-2028-3099-BDB0-D475406D49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A12DC077-21C3-F05F-A994-963E6F8DE3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0447119B-9F79-1E21-9E30-131A5D56FD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CD411F30-108C-21F8-3662-97EFDEC837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5BA2D2BC-10A1-5715-70D5-CD376E8DDF8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1A2B5755-CF63-B4A7-7BD3-F3C478820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A449C4F1-9651-C575-2E05-41495CA2A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4FF876-9BC5-A44C-BCDC-C31B1CA72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11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845A5E5-FA89-55D1-29BE-27608FFDBE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48B23A-EC47-7B1B-A764-734A424656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85EE2-8968-AF4B-B286-B515D18321D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2A38382-2D48-A19E-04A2-CD9680F9ED7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BED81E6-A212-9268-0F32-98A82439D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85290F-96F0-774C-1103-E047E855C6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78DD2-9327-C245-91DF-449F5F5B02B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450E486-9927-60A4-8A68-EF421D79DE6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05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3E4955-5FEE-58B6-480A-387E2DBA8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3B633C-C903-07AB-C87B-3A08DC07B1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C7F36-0472-BD48-8CC1-3ABF175C2EF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F8C0EF0-EFAF-8F67-4632-26BAF0F5DF4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4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6D4DC9C-CD74-6566-5333-A5B05BE48D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011C81-C0F2-9059-B25C-E46A4E88FE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69E57-29A7-0F4C-BB6F-F9AF3098698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593541F-263E-B400-656B-D8918D2016F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4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81D5E9-18E3-987E-5447-38D672273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47D069-B4BA-1D96-43BF-A27E803CD6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B2568-5A36-814F-9F66-D986C26FA9E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1F741E4-BC19-5674-B09B-23F42B53922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6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0A0667-C504-51A1-5AE6-1B9C6B233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F11D34-38BA-CD94-5458-AC8FA356D3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3FAC7-0687-F648-96E1-0B721CF2B1B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3463F79-E909-F5BF-10FD-E5B9FC5E65A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8636227-EE05-705F-E9A4-D9AA03576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1EC0E7-6671-27D5-3A23-62F4B82B64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A4ADB-0FBA-104A-B012-13A511A9550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B44C7294-D623-3399-5D40-3D1BCE225D2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7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305ED9-390C-1BA9-D2CF-2D3750776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559E20-771B-3FD3-CCEA-73839AC940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CB40E-9970-9043-9D20-0435AD40BA7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16F24216-49E8-BACC-8E68-A3A760C59C3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9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194E58-8D41-46B4-D104-0DD460BD4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178C2C-09B3-B3D3-8F1C-96EC7D916A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9803F-26FA-4E49-A114-4C6560E513B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A806D13-064F-4ACB-5EE8-58ADE28AF48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15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0715F11-14EB-40D5-FA54-395008BB5C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F55924A-74B2-B4D2-F28F-544BB2F70D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BE665-050B-B84F-A819-0083454E9DF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84B3896-E034-C564-76B1-CF74101C532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5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7DA6A89-1B3E-F433-3886-15057DD3C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D3FA046-B0AE-0FA9-EACA-8DC1A34FAC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12987-E3EF-5E48-A116-12FFAAF115B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634D2B7-CF34-D041-D378-ECFE93F7BCF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9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5AC88E-0293-A98C-19D5-B100BA7E35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6868136-266C-E67D-C681-1B0CE02392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106EA-519C-5A4D-81C5-D2071D8DE8A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038716B-D943-DAA6-48C0-CFF114F0EC5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5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3EFEE21E-262D-0CAE-ACB2-77B79AAADB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333F4CD-79ED-445B-D70F-E954F615CA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019AAF2-AEA3-AF4C-907F-BC178925F323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1B13E128-91BF-F13D-A6C4-FDF0B6A4183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F21F6384-5F4C-38C2-B28A-97EAB8E32AF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7590" name="Freeform 6">
                <a:extLst>
                  <a:ext uri="{FF2B5EF4-FFF2-40B4-BE49-F238E27FC236}">
                    <a16:creationId xmlns:a16="http://schemas.microsoft.com/office/drawing/2014/main" id="{6140B402-75D0-334C-9348-198604109F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7591" name="Freeform 7">
                <a:extLst>
                  <a:ext uri="{FF2B5EF4-FFF2-40B4-BE49-F238E27FC236}">
                    <a16:creationId xmlns:a16="http://schemas.microsoft.com/office/drawing/2014/main" id="{66B82C51-3199-74E8-53B4-CF2805B8B2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67592" name="Freeform 8">
                <a:extLst>
                  <a:ext uri="{FF2B5EF4-FFF2-40B4-BE49-F238E27FC236}">
                    <a16:creationId xmlns:a16="http://schemas.microsoft.com/office/drawing/2014/main" id="{669867D2-5279-D9D1-2AC7-5A8F67078F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D62870E8-45C6-26D1-7D2F-B637C6FE63D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594" name="Freeform 10">
                <a:extLst>
                  <a:ext uri="{FF2B5EF4-FFF2-40B4-BE49-F238E27FC236}">
                    <a16:creationId xmlns:a16="http://schemas.microsoft.com/office/drawing/2014/main" id="{468BBC1B-544F-603C-AFE5-7F80CC3033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67595" name="Freeform 11">
              <a:extLst>
                <a:ext uri="{FF2B5EF4-FFF2-40B4-BE49-F238E27FC236}">
                  <a16:creationId xmlns:a16="http://schemas.microsoft.com/office/drawing/2014/main" id="{8C690A0E-256D-9C05-A002-842332E49B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37DEAE36-BCAF-1E82-B7D5-B93670B5CF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437 h 1906"/>
                <a:gd name="T4" fmla="*/ 5812 w 5740"/>
                <a:gd name="T5" fmla="*/ 1437 h 1906"/>
                <a:gd name="T6" fmla="*/ 5812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EC0DCF8A-9BE2-D236-7E33-937E68AEAC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7E4E6D71-D705-FEF7-C600-A6B8B086B0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41BB5F90-BA6E-A003-5650-9F1E3D2D8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6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B0AD4E-C698-E5B5-8BFB-91CAAA192E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00088" y="1608138"/>
            <a:ext cx="7772400" cy="31781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400" dirty="0">
                <a:solidFill>
                  <a:srgbClr val="FFFF00"/>
                </a:solidFill>
                <a:latin typeface="Arial Narrow" panose="020B0606020202030204" pitchFamily="34" charset="0"/>
              </a:rPr>
              <a:t>Трудовая деятельность</a:t>
            </a:r>
            <a:br>
              <a:rPr lang="ru-RU" altLang="ru-RU" sz="4400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ru-RU" altLang="ru-RU" sz="4400" dirty="0">
                <a:solidFill>
                  <a:srgbClr val="FFFF00"/>
                </a:solidFill>
                <a:latin typeface="Arial Narrow" panose="020B0606020202030204" pitchFamily="34" charset="0"/>
              </a:rPr>
              <a:t>по Трудовому кодексу РФ</a:t>
            </a:r>
            <a:br>
              <a:rPr lang="ru-RU" altLang="ru-RU" sz="4400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br>
              <a:rPr lang="ru-RU" altLang="ru-RU" sz="4400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ru-RU" altLang="ru-RU" sz="2500" i="1" dirty="0">
                <a:solidFill>
                  <a:schemeClr val="hlink"/>
                </a:solidFill>
                <a:latin typeface="Arial Narrow" panose="020B0606020202030204" pitchFamily="34" charset="0"/>
              </a:rPr>
              <a:t>Милюхин Кирилл Владимирович, </a:t>
            </a:r>
            <a:br>
              <a:rPr lang="ru-RU" altLang="ru-RU" sz="2500" i="1" dirty="0">
                <a:solidFill>
                  <a:schemeClr val="hlink"/>
                </a:solidFill>
                <a:latin typeface="Arial Narrow" panose="020B0606020202030204" pitchFamily="34" charset="0"/>
              </a:rPr>
            </a:br>
            <a:r>
              <a:rPr lang="ru-RU" altLang="ru-RU" sz="2500" i="1" dirty="0">
                <a:solidFill>
                  <a:schemeClr val="hlink"/>
                </a:solidFill>
                <a:latin typeface="Arial Narrow" panose="020B0606020202030204" pitchFamily="34" charset="0"/>
              </a:rPr>
              <a:t>кандидат философских наук, доцент</a:t>
            </a:r>
            <a:endParaRPr lang="ru-RU" altLang="ru-RU" sz="44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Номер слайда 5">
            <a:extLst>
              <a:ext uri="{FF2B5EF4-FFF2-40B4-BE49-F238E27FC236}">
                <a16:creationId xmlns:a16="http://schemas.microsoft.com/office/drawing/2014/main" id="{A23AEED1-FB2A-738D-5664-DA8CB439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B775CA-198B-B047-89D9-7D375AF5A491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Номер слайда 3">
            <a:extLst>
              <a:ext uri="{FF2B5EF4-FFF2-40B4-BE49-F238E27FC236}">
                <a16:creationId xmlns:a16="http://schemas.microsoft.com/office/drawing/2014/main" id="{721FDCB9-5B4B-1178-DAED-6666E97D79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D1222F-7CB3-C141-8182-F1E626FA7F3D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pic>
        <p:nvPicPr>
          <p:cNvPr id="54275" name="Picture 2" descr="C:\Users\Татарский ЦНТИ\Desktop\Обучение по охране труда. Москва\Рабочие материалы\Слайды по ОТ\Ответственность за нарушение требований ОТ.jpg">
            <a:extLst>
              <a:ext uri="{FF2B5EF4-FFF2-40B4-BE49-F238E27FC236}">
                <a16:creationId xmlns:a16="http://schemas.microsoft.com/office/drawing/2014/main" id="{B729111C-366F-206D-9CBC-7405AF9E8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5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Номер слайда 3">
            <a:extLst>
              <a:ext uri="{FF2B5EF4-FFF2-40B4-BE49-F238E27FC236}">
                <a16:creationId xmlns:a16="http://schemas.microsoft.com/office/drawing/2014/main" id="{69B14943-6794-F789-3C41-FC5845C33B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C9A44C-6517-D543-800D-3D1D257A1656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pic>
        <p:nvPicPr>
          <p:cNvPr id="55299" name="Picture 2" descr="C:\Users\Татарский ЦНТИ\Desktop\Обучение по охране труда. Москва\Рабочие материалы\Слайды по ОТ\Виды отвественности должностных лиц.jpg">
            <a:extLst>
              <a:ext uri="{FF2B5EF4-FFF2-40B4-BE49-F238E27FC236}">
                <a16:creationId xmlns:a16="http://schemas.microsoft.com/office/drawing/2014/main" id="{BD844DFA-1393-9A2A-EF4D-3E44021FAE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50800"/>
            <a:ext cx="9144000" cy="6557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03ABC398-E3FA-EC9C-ED07-9E226BFCD8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0" i="1">
                <a:solidFill>
                  <a:srgbClr val="FFFF00"/>
                </a:solidFill>
                <a:latin typeface="Arial" charset="0"/>
              </a:rPr>
              <a:t>Благодарю за внимание</a:t>
            </a:r>
          </a:p>
        </p:txBody>
      </p:sp>
      <p:sp>
        <p:nvSpPr>
          <p:cNvPr id="56323" name="Номер слайда 2">
            <a:extLst>
              <a:ext uri="{FF2B5EF4-FFF2-40B4-BE49-F238E27FC236}">
                <a16:creationId xmlns:a16="http://schemas.microsoft.com/office/drawing/2014/main" id="{23284C44-FE6F-1FA8-F6E6-099E33969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8682C9-E4C3-C248-BB9E-C754E9144874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90BFD-7443-27E2-769E-5FFBCCD2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157163"/>
            <a:ext cx="8229600" cy="523875"/>
          </a:xfrm>
        </p:spPr>
        <p:txBody>
          <a:bodyPr/>
          <a:lstStyle/>
          <a:p>
            <a:pPr>
              <a:defRPr/>
            </a:pPr>
            <a:r>
              <a:rPr lang="ru-RU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Охрана труда женщин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95210DA-A1AB-BB80-22E3-F641BA2E6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69925"/>
            <a:ext cx="8229600" cy="5816600"/>
          </a:xfrm>
        </p:spPr>
        <p:txBody>
          <a:bodyPr/>
          <a:lstStyle/>
          <a:p>
            <a:pPr>
              <a:defRPr/>
            </a:pPr>
            <a:r>
              <a:rPr lang="ru-RU" sz="1600" b="1" u="sng" dirty="0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rPr>
              <a:t>Охрана труда женщин регламентируется: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Трудовым кодексом РФ (статьи 253-264):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	согласно ст. 253 ТК РФ ограничивается применение труда женщин на работах с вредными и (или) опасными условиями труда, а также на подземных работах, за исключением нефизических работ или работ по санитарному и бытовому обслуживанию.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1600" i="1" dirty="0">
                <a:latin typeface="Arial" pitchFamily="34" charset="0"/>
                <a:cs typeface="Arial" pitchFamily="34" charset="0"/>
              </a:rPr>
              <a:t>	Запрещается применение труда женщин на работах, связанных с подъемом и перемещением вручную тяжестей, превышающих предельно допустимые для них нормы.</a:t>
            </a:r>
          </a:p>
          <a:p>
            <a:pPr>
              <a:defRPr/>
            </a:pPr>
            <a:r>
              <a:rPr lang="ru-RU" sz="1600" dirty="0">
                <a:effectLst/>
                <a:latin typeface="Arial" pitchFamily="34" charset="0"/>
                <a:cs typeface="Arial" pitchFamily="34" charset="0"/>
              </a:rPr>
              <a:t>Приказ Министерства труда и социальной защиты РФ от 18 июля 2019 г. N 512н «Об утверждении перечня производств, работ и должностей с вредными и (или) опасными условиями труда, на которых ограничивается применение труда женщин».</a:t>
            </a:r>
          </a:p>
          <a:p>
            <a:pPr>
              <a:defRPr/>
            </a:pPr>
            <a:r>
              <a:rPr lang="ru-RU" sz="1600" dirty="0">
                <a:effectLst/>
                <a:latin typeface="Arial" pitchFamily="34" charset="0"/>
                <a:cs typeface="Arial" pitchFamily="34" charset="0"/>
              </a:rPr>
              <a:t>Приказ Министерства труда и социальной защиты РФ от 14 сентября 2021 г. № 629н «Об утверждении предельно допустимых норм нагрузок для женщин при подъеме и перемещении тяжестей вручную».</a:t>
            </a:r>
          </a:p>
          <a:p>
            <a:pPr>
              <a:buFont typeface="Wingdings" pitchFamily="2" charset="2"/>
              <a:buNone/>
              <a:defRPr/>
            </a:pPr>
            <a:endParaRPr lang="ru-RU" sz="1600" dirty="0">
              <a:effectLst/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Номер слайда 3">
            <a:extLst>
              <a:ext uri="{FF2B5EF4-FFF2-40B4-BE49-F238E27FC236}">
                <a16:creationId xmlns:a16="http://schemas.microsoft.com/office/drawing/2014/main" id="{79B0AE26-FA9B-2089-6B76-216312D29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D80F7E-1770-E542-A284-3F640D0686BC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502A022-9726-9935-C751-EB6650822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4475"/>
            <a:ext cx="8229600" cy="6326188"/>
          </a:xfrm>
        </p:spPr>
        <p:txBody>
          <a:bodyPr/>
          <a:lstStyle/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Статьей 254 ТК РФ предусмотрены гарантии для беременных женщин в дородовой период, а также льготы матерям малолетних детей.</a:t>
            </a:r>
          </a:p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Беременным женщинам в 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</a:p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</a:p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При прохождении обязательного диспансерного обследования в медицинских организациях за беременными женщинами сохраняется средний заработок по месту работы.</a:t>
            </a:r>
          </a:p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Женщины, имеющие детей в возрасте до полутора лет, в случае невозможности выполнения прежней работы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</a:p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Запрещается (ст. 259 ТК РФ) направлять беременных женщин в служебные командировки, привлекать к сверхурочной работе, работе в ночное время, выходные и нерабочие праздничные дни.</a:t>
            </a:r>
          </a:p>
          <a:p>
            <a:pPr>
              <a:defRPr/>
            </a:pPr>
            <a:r>
              <a:rPr lang="ru-RU" sz="1550" dirty="0">
                <a:latin typeface="Arial" pitchFamily="34" charset="0"/>
                <a:cs typeface="Arial" pitchFamily="34" charset="0"/>
              </a:rPr>
              <a:t>Гарантии, предусмотренные ч. 2 ст. 259 ТК РФ, предоставляются также матерям и отцам, воспитывающим без супруга (супруги) детей в возрасте до пяти лет, работникам, имеющим детей-инвалидов, и работникам, осуществляющим уход за больными членами их семей в соответствии с медицинским заключением.</a:t>
            </a:r>
          </a:p>
        </p:txBody>
      </p:sp>
      <p:sp>
        <p:nvSpPr>
          <p:cNvPr id="40963" name="Номер слайда 3">
            <a:extLst>
              <a:ext uri="{FF2B5EF4-FFF2-40B4-BE49-F238E27FC236}">
                <a16:creationId xmlns:a16="http://schemas.microsoft.com/office/drawing/2014/main" id="{BABDD6AC-5338-C074-E55E-F05970CF93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4A6E94-7B84-D547-905A-29684EF8C895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D6325B0-35BC-B300-F37D-80B9649A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975"/>
            <a:ext cx="8335963" cy="6283325"/>
          </a:xfrm>
        </p:spPr>
        <p:txBody>
          <a:bodyPr/>
          <a:lstStyle/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Женщинам, имеющим детей в возрасте до полутора лет, предоставляются – помимо перерыва для отдыха и питания – дополнительные перерывы для кормления ребенка (детей) не реже чем через каждые три часа непрерывной работы продолжительностью не менее 30 минут каждый.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 наличии у работающей женщины двух и более детей в возрасте до полутора лет продолжительность перерыва для кормления устанавливается не менее одного часа (ст. 258 ТК РФ). По заявлению женщины перерывы для кормления ребенка (детей) присоединяются к перерыву для отдыха и питания либо в суммированном виде переносятся как на начало, так и на конец рабочего дня (рабочей смены) с соответствующим его (ее) сокращением. Эти перерывы включаются в рабочее время и оплачиваются в размере среднего заработка.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Отпуска по беременности и родам предоставляются женщинам согласно ст. 255 ТК РФ.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Женщинам по их заявлению и на основании выданного в установленном порядке листка нетрудоспособности предоставляются отпуска по беременности и родам продолжительностью 70 (в случае многоплодной беременности – 84) календарных дней до родов и 70 (в случае осложненных родов - 86, при рождении двух или более детей – 110) календарных дней после родов с выплатой пособия по государственному социальному страхованию в установленном федеральными законами размере.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 заявлению женщины ей предоставляется отпуск по уходу за ребенком до достижения им возраста трех лет. Этот отпуск может быть использован – полностью или по частям – отцом ребенка, другим родственником или опекуном, фактически осуществляющим уход за ребенком.</a:t>
            </a:r>
          </a:p>
        </p:txBody>
      </p:sp>
      <p:sp>
        <p:nvSpPr>
          <p:cNvPr id="41987" name="Номер слайда 3">
            <a:extLst>
              <a:ext uri="{FF2B5EF4-FFF2-40B4-BE49-F238E27FC236}">
                <a16:creationId xmlns:a16="http://schemas.microsoft.com/office/drawing/2014/main" id="{A8A330C6-801A-4C58-B181-EFCE1FE02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8FBEEE-DFFE-A04C-9846-F2A62BF21CE0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6EEBC34-A040-77E7-527C-EB7B76EE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2725"/>
            <a:ext cx="8229600" cy="6251575"/>
          </a:xfrm>
        </p:spPr>
        <p:txBody>
          <a:bodyPr/>
          <a:lstStyle/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 заявлению женщины (указанных выше лиц) в период такого отпуска она вправе работать на условиях неполного рабочего времени или на дому с сохранением права на пособие по государственному социальному страхованию.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Отпуска по уходу за ребенком засчитываются в общий и непрерывный трудовой стаж, а также в стаж работы по специальности (за исключением случаев досрочного назначения трудовой пенсии по старости).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Статьей 263 предусмотрен порядок предоставления дополнительных отпусков без сохранения заработной платы лицам, осуществляющим уход за детьми.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Работнику, имеющему двух или более детей в возрасте до четырнадцати лет, работнику, имеющему ребенка-инвалида в возрасте до восемнадцати лет, одинокой матери, воспитывающей ребенка в возрасте до четырнадцати лет, отцу, воспитывающему ребенка в возрасте до четырнадцати лет без матери,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 Указанный отпуск по письменному заявлению работника может быть присоединен к ежегодному оплачиваемому отпуску или использован отдельно полностью либо по частям. Перенесение этого отпуска на следующий рабочий год не допускается.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Согласно ст. 262 ТК РФ одному из родителей (опекуну, попечителю) для ухода за детьми-инвалидами и инвалидами с детства до достижения ими возраста восемнадцати лет по его письменному заявлению предоставляются четыре дополнительных оплачиваемых выходных дня в месяц, которые могут быть использованы одним из указанных лиц либо разделены ими между собой.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43011" name="Номер слайда 3">
            <a:extLst>
              <a:ext uri="{FF2B5EF4-FFF2-40B4-BE49-F238E27FC236}">
                <a16:creationId xmlns:a16="http://schemas.microsoft.com/office/drawing/2014/main" id="{A8EA632F-15E5-758D-246A-375D988FE4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C49E0C-7850-B54F-8B2B-0BB9F0E9BB1D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A34BF63-F54C-541E-9FA1-1D4B09975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4475"/>
            <a:ext cx="8229600" cy="6219825"/>
          </a:xfrm>
        </p:spPr>
        <p:txBody>
          <a:bodyPr/>
          <a:lstStyle/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Женщинам, работающим в сельской местности, может предоставляться (по их письменному заявлению) один дополнительный выходной день в месяц без сохранения заработной платы.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Статьей 261 ТК РФ предоставлены гарантии беременным женщинам и женщинам, имеющим детей, при расторжении с ними трудового договора по инициативе работодателя.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 ряде других статей ТК РФ также предусмотрены особенности регулирования труда женщин и иных лиц, исполняющих семейные обязанности: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– согласно ст. 64 «Гарантии при заключении трудового договора» запрещается отказывать в заключение трудового договора женщинам по мотивам, связанным с беременностью или наличием детей;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– в соответствии со ст. 70 «Испытание при приеме на работу» для беременных женщин испытание при приеме на работу не устанавливается;</a:t>
            </a:r>
          </a:p>
          <a:p>
            <a:pPr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– в соответствии со ст. 93 «Неполное рабочее время» работодатель обязан устанавливать неполный рабочий день или неполную рабочую неделю по просьбе беременной женщины, одного из родителей (опекуна, попечителя), имеющего ребенка в возрасте до 14 лет (ребенка-инвалида в возрасте до 18 лет), а также лица, осуществляющего уход за больным членом семьи в соответствии с медицинским заключением и другие.</a:t>
            </a:r>
          </a:p>
          <a:p>
            <a:pPr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Номер слайда 3">
            <a:extLst>
              <a:ext uri="{FF2B5EF4-FFF2-40B4-BE49-F238E27FC236}">
                <a16:creationId xmlns:a16="http://schemas.microsoft.com/office/drawing/2014/main" id="{B31991C5-00DB-85EB-9E04-09E7C287C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189BF6-2087-0B47-AD53-2A17E544040D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9C8FF219-1073-E42B-F435-E1BD0726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69925"/>
            <a:ext cx="8324850" cy="5561013"/>
          </a:xfrm>
        </p:spPr>
        <p:txBody>
          <a:bodyPr/>
          <a:lstStyle/>
          <a:p>
            <a:pPr>
              <a:defRPr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соответствии со ст. 298, 319, 320 вводятся дополнительные особенности регулирования труда женщин (одного из родителей) для работ вахтовым методом и в районах Крайнего Севера и приравненных к ним местностях.</a:t>
            </a:r>
          </a:p>
          <a:p>
            <a:pPr>
              <a:defRPr/>
            </a:pPr>
            <a:r>
              <a:rPr lang="ru-RU" sz="1800" dirty="0">
                <a:effectLst/>
                <a:latin typeface="Arial" pitchFamily="34" charset="0"/>
                <a:cs typeface="Arial" pitchFamily="34" charset="0"/>
              </a:rPr>
              <a:t>Приказ Министерства труда и социальной защиты РФ от 14 сентября 2021 г. № 629н «Об утверждении предельно допустимых норм нагрузок для женщин при подъеме и перемещении тяжестей вручную».</a:t>
            </a:r>
          </a:p>
        </p:txBody>
      </p:sp>
      <p:sp>
        <p:nvSpPr>
          <p:cNvPr id="45059" name="Номер слайда 3">
            <a:extLst>
              <a:ext uri="{FF2B5EF4-FFF2-40B4-BE49-F238E27FC236}">
                <a16:creationId xmlns:a16="http://schemas.microsoft.com/office/drawing/2014/main" id="{D4192EDD-A867-D5EA-45EB-AC75C66CC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D5D542-9D9C-E048-95E0-8F7A819D3D50}" type="slidenum">
              <a:rPr lang="ru-RU" altLang="ru-RU" sz="12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902E1D2-A8E7-EDD8-911D-A78A3EE3C001}"/>
              </a:ext>
            </a:extLst>
          </p:cNvPr>
          <p:cNvGraphicFramePr>
            <a:graphicFrameLocks noGrp="1"/>
          </p:cNvGraphicFramePr>
          <p:nvPr/>
        </p:nvGraphicFramePr>
        <p:xfrm>
          <a:off x="585788" y="2894013"/>
          <a:ext cx="8324850" cy="3887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62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работы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Предельно допустимая масса груза (включая массу тары и упаковки)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Подъем и перемещение тяжестей при чередовании с другой работой (до 2 раз в час)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кг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Подъем и перемещение тяжестей постоянно в течение рабочей смены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кг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Суммарная масса грузов, перемещаемых в течение каждого часа рабочего дня (смены), не должна превышать: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рабочей поверхности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 кг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пола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 кг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1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Разовый подъем тяжестей (без перемещения)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кг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55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перемещении грузов на тележках или в контейнерах прилагаемое усилие не должно превышать 10 кгс.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088" name="Rectangle 4">
            <a:extLst>
              <a:ext uri="{FF2B5EF4-FFF2-40B4-BE49-F238E27FC236}">
                <a16:creationId xmlns:a16="http://schemas.microsoft.com/office/drawing/2014/main" id="{554297F4-0600-D4AB-9529-335B0B3C4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3078163"/>
            <a:ext cx="10534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5268C1B7-728F-B04C-F967-FBDEC0F212C3}"/>
              </a:ext>
            </a:extLst>
          </p:cNvPr>
          <p:cNvSpPr/>
          <p:nvPr/>
        </p:nvSpPr>
        <p:spPr>
          <a:xfrm>
            <a:off x="395288" y="1484313"/>
            <a:ext cx="8424862" cy="649287"/>
          </a:xfrm>
          <a:prstGeom prst="roundRect">
            <a:avLst/>
          </a:prstGeom>
          <a:solidFill>
            <a:srgbClr val="FFC0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285AA5"/>
                </a:solidFill>
                <a:latin typeface="Arial Narrow" pitchFamily="34" charset="0"/>
              </a:rPr>
              <a:t>Работа в опасных условиях труда </a:t>
            </a:r>
            <a:r>
              <a:rPr lang="ru-RU" b="1" dirty="0">
                <a:solidFill>
                  <a:srgbClr val="285AA5"/>
                </a:solidFill>
                <a:latin typeface="Arial Narrow" pitchFamily="34" charset="0"/>
              </a:rPr>
              <a:t>ЗАПРЕЩЕНА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D8FDAB16-8855-1D76-6E8F-15DFFFF2B613}"/>
              </a:ext>
            </a:extLst>
          </p:cNvPr>
          <p:cNvSpPr/>
          <p:nvPr/>
        </p:nvSpPr>
        <p:spPr>
          <a:xfrm>
            <a:off x="8137525" y="1565275"/>
            <a:ext cx="863600" cy="5048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 Narrow" pitchFamily="34" charset="0"/>
              </a:rPr>
              <a:t>НОВОЕ!</a:t>
            </a: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id="{5BAB89C2-B4C2-4A66-D862-C2ABFC28D234}"/>
              </a:ext>
            </a:extLst>
          </p:cNvPr>
          <p:cNvSpPr/>
          <p:nvPr/>
        </p:nvSpPr>
        <p:spPr>
          <a:xfrm>
            <a:off x="395288" y="2133600"/>
            <a:ext cx="8424862" cy="1511300"/>
          </a:xfrm>
          <a:prstGeom prst="downArrow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Работодатель </a:t>
            </a:r>
            <a:r>
              <a:rPr lang="ru-RU" sz="1400" b="1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 приостановить работы </a:t>
            </a:r>
            <a:r>
              <a:rPr lang="ru-RU" sz="1400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рабочих местах, если по результатам спецоценки на этих рабочих местах условия труда будут отнесены к </a:t>
            </a:r>
            <a:r>
              <a:rPr lang="ru-RU" sz="1400" b="1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опасному классу </a:t>
            </a:r>
            <a:r>
              <a:rPr lang="ru-RU" sz="1400" dirty="0">
                <a:solidFill>
                  <a:srgbClr val="285A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труда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C23E0ABB-BF07-1A8B-5663-21EE6F903431}"/>
              </a:ext>
            </a:extLst>
          </p:cNvPr>
          <p:cNvSpPr/>
          <p:nvPr/>
        </p:nvSpPr>
        <p:spPr>
          <a:xfrm>
            <a:off x="6335713" y="3292475"/>
            <a:ext cx="2700337" cy="9366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Arial Narrow" pitchFamily="34" charset="0"/>
              </a:rPr>
              <a:t>Исключение – работа по устранению чрезвычайных ситуаций, отдельные виды деятельности по перечню устанавливаемому Правительством Российской Федерации </a:t>
            </a:r>
          </a:p>
        </p:txBody>
      </p:sp>
      <p:sp>
        <p:nvSpPr>
          <p:cNvPr id="50182" name="Номер слайда 5">
            <a:extLst>
              <a:ext uri="{FF2B5EF4-FFF2-40B4-BE49-F238E27FC236}">
                <a16:creationId xmlns:a16="http://schemas.microsoft.com/office/drawing/2014/main" id="{69F03149-3B65-6EF7-358E-5F26CD12E64D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811C69E-0DDF-6D4A-9F84-8CA800522E8C}" type="slidenum">
              <a:rPr lang="ru-RU" altLang="ru-RU" sz="2000" b="1">
                <a:solidFill>
                  <a:srgbClr val="595959"/>
                </a:solidFill>
                <a:latin typeface="Arial Narrow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2000" b="1">
              <a:solidFill>
                <a:srgbClr val="595959"/>
              </a:solidFill>
              <a:latin typeface="Arial Narrow" panose="020B0604020202020204" pitchFamily="34" charset="0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3ABDCCE6-7DED-C0F4-964A-AD0FB4EF1EC7}"/>
              </a:ext>
            </a:extLst>
          </p:cNvPr>
          <p:cNvSpPr/>
          <p:nvPr/>
        </p:nvSpPr>
        <p:spPr>
          <a:xfrm>
            <a:off x="539750" y="582613"/>
            <a:ext cx="8208963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Статья 214.1 Запрет на работу в опасных условиях труда  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AED679B-5D51-491E-2CDC-D4050DE8532C}"/>
              </a:ext>
            </a:extLst>
          </p:cNvPr>
          <p:cNvSpPr/>
          <p:nvPr/>
        </p:nvSpPr>
        <p:spPr>
          <a:xfrm>
            <a:off x="539750" y="4221163"/>
            <a:ext cx="208756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Направляется в  территориальный орган </a:t>
            </a:r>
            <a:r>
              <a:rPr lang="ru-RU" sz="1600" dirty="0" err="1">
                <a:latin typeface="Arial Narrow" pitchFamily="34" charset="0"/>
              </a:rPr>
              <a:t>Роструда</a:t>
            </a:r>
            <a:r>
              <a:rPr lang="ru-RU" sz="1600" dirty="0">
                <a:latin typeface="Arial Narrow" pitchFamily="34" charset="0"/>
              </a:rPr>
              <a:t>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D7E6FBA-BF95-10B5-665A-9CC31999B59F}"/>
              </a:ext>
            </a:extLst>
          </p:cNvPr>
          <p:cNvSpPr/>
          <p:nvPr/>
        </p:nvSpPr>
        <p:spPr>
          <a:xfrm>
            <a:off x="3348038" y="4221163"/>
            <a:ext cx="26638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План мероприятий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 Narrow" pitchFamily="34" charset="0"/>
              </a:rPr>
              <a:t>(с учетом мнения профсоюза)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7AB9753-3902-8E2E-A3FF-F03688BB467E}"/>
              </a:ext>
            </a:extLst>
          </p:cNvPr>
          <p:cNvSpPr/>
          <p:nvPr/>
        </p:nvSpPr>
        <p:spPr>
          <a:xfrm>
            <a:off x="3203575" y="5445125"/>
            <a:ext cx="288131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Устранение оснований, послуживших установлению 4 класса условий труда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FFE422C-4948-E3FB-FDFC-9622F256BB50}"/>
              </a:ext>
            </a:extLst>
          </p:cNvPr>
          <p:cNvSpPr/>
          <p:nvPr/>
        </p:nvSpPr>
        <p:spPr>
          <a:xfrm>
            <a:off x="6732588" y="5589588"/>
            <a:ext cx="20161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Возобновление деятельности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F2D47147-7B44-A087-DE91-2568E54F3D44}"/>
              </a:ext>
            </a:extLst>
          </p:cNvPr>
          <p:cNvCxnSpPr>
            <a:stCxn id="21" idx="1"/>
            <a:endCxn id="0" idx="3"/>
          </p:cNvCxnSpPr>
          <p:nvPr/>
        </p:nvCxnSpPr>
        <p:spPr>
          <a:xfrm flipH="1">
            <a:off x="2627313" y="4652963"/>
            <a:ext cx="7207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ECC57C3C-6808-BA11-04EC-BB5A6761FE27}"/>
              </a:ext>
            </a:extLst>
          </p:cNvPr>
          <p:cNvCxnSpPr/>
          <p:nvPr/>
        </p:nvCxnSpPr>
        <p:spPr>
          <a:xfrm>
            <a:off x="4716463" y="5084763"/>
            <a:ext cx="0" cy="3603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7C6F1719-D3A0-9BE5-7A68-21E20CC1546B}"/>
              </a:ext>
            </a:extLst>
          </p:cNvPr>
          <p:cNvCxnSpPr/>
          <p:nvPr/>
        </p:nvCxnSpPr>
        <p:spPr>
          <a:xfrm>
            <a:off x="7667625" y="5229225"/>
            <a:ext cx="0" cy="3603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E6570E3-B3AD-8AA5-7529-5C4D657E7F0D}"/>
              </a:ext>
            </a:extLst>
          </p:cNvPr>
          <p:cNvSpPr/>
          <p:nvPr/>
        </p:nvSpPr>
        <p:spPr>
          <a:xfrm>
            <a:off x="539750" y="5373688"/>
            <a:ext cx="2087563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Используется при планировании надзорных мероприятий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67CCF247-F920-2056-4D9C-363D00405F4B}"/>
              </a:ext>
            </a:extLst>
          </p:cNvPr>
          <p:cNvCxnSpPr>
            <a:stCxn id="0" idx="2"/>
            <a:endCxn id="26" idx="0"/>
          </p:cNvCxnSpPr>
          <p:nvPr/>
        </p:nvCxnSpPr>
        <p:spPr>
          <a:xfrm>
            <a:off x="1584325" y="5084763"/>
            <a:ext cx="0" cy="2889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A18286F-928F-2129-3F5B-E2DBEB2FC173}"/>
              </a:ext>
            </a:extLst>
          </p:cNvPr>
          <p:cNvSpPr/>
          <p:nvPr/>
        </p:nvSpPr>
        <p:spPr>
          <a:xfrm>
            <a:off x="6804025" y="4365625"/>
            <a:ext cx="1765300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Внеплановая специальная оценка условий труда</a:t>
            </a:r>
          </a:p>
        </p:txBody>
      </p:sp>
      <p:cxnSp>
        <p:nvCxnSpPr>
          <p:cNvPr id="43" name="Соединительная линия уступом 42">
            <a:extLst>
              <a:ext uri="{FF2B5EF4-FFF2-40B4-BE49-F238E27FC236}">
                <a16:creationId xmlns:a16="http://schemas.microsoft.com/office/drawing/2014/main" id="{41F908C6-238B-0C03-E0B8-7C930C5516FE}"/>
              </a:ext>
            </a:extLst>
          </p:cNvPr>
          <p:cNvCxnSpPr>
            <a:stCxn id="0" idx="3"/>
            <a:endCxn id="35" idx="1"/>
          </p:cNvCxnSpPr>
          <p:nvPr/>
        </p:nvCxnSpPr>
        <p:spPr>
          <a:xfrm flipV="1">
            <a:off x="6084888" y="4797425"/>
            <a:ext cx="719137" cy="10795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A6E7A33-516E-EAEC-C175-A24E8C8B2503}"/>
              </a:ext>
            </a:extLst>
          </p:cNvPr>
          <p:cNvSpPr/>
          <p:nvPr/>
        </p:nvSpPr>
        <p:spPr>
          <a:xfrm>
            <a:off x="322263" y="19526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0325682-BD32-1A34-87F9-9C63BA73908B}"/>
              </a:ext>
            </a:extLst>
          </p:cNvPr>
          <p:cNvSpPr/>
          <p:nvPr/>
        </p:nvSpPr>
        <p:spPr>
          <a:xfrm>
            <a:off x="468313" y="1628775"/>
            <a:ext cx="8424862" cy="1223963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Устанавливается ПРАВО каждого работника на получение информации: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об условиях труда на его рабочем месте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 существующем профессиональном риске и его уровне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 мерах по защите от воздействия вредных и (или) опасных производственных факторов</a:t>
            </a:r>
          </a:p>
        </p:txBody>
      </p:sp>
      <p:sp>
        <p:nvSpPr>
          <p:cNvPr id="52227" name="Номер слайда 5">
            <a:extLst>
              <a:ext uri="{FF2B5EF4-FFF2-40B4-BE49-F238E27FC236}">
                <a16:creationId xmlns:a16="http://schemas.microsoft.com/office/drawing/2014/main" id="{899B0F6C-503B-9D4D-8F85-8BED84D6CDBA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AC8BBEB-EF30-FE41-8D01-C85D46AAD2DB}" type="slidenum">
              <a:rPr lang="ru-RU" altLang="ru-RU" sz="2000" b="1">
                <a:solidFill>
                  <a:srgbClr val="595959"/>
                </a:solidFill>
                <a:latin typeface="Arial Narrow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2000" b="1">
              <a:solidFill>
                <a:srgbClr val="595959"/>
              </a:solidFill>
              <a:latin typeface="Arial Narrow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0C6D903-6E70-1E55-E6BB-1B19B11A84E4}"/>
              </a:ext>
            </a:extLst>
          </p:cNvPr>
          <p:cNvSpPr/>
          <p:nvPr/>
        </p:nvSpPr>
        <p:spPr>
          <a:xfrm>
            <a:off x="323850" y="188913"/>
            <a:ext cx="8569325" cy="3603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Новая редакция Х раздела «Охрана труда»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C5ED1542-9A2A-14F3-F7E0-72492BD3F4A0}"/>
              </a:ext>
            </a:extLst>
          </p:cNvPr>
          <p:cNvSpPr/>
          <p:nvPr/>
        </p:nvSpPr>
        <p:spPr>
          <a:xfrm>
            <a:off x="539750" y="981075"/>
            <a:ext cx="8208963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</a:rPr>
              <a:t>Статья 216.2. Право работника на получение информации об условиях и охране труда  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B523A2D-051D-9E13-1901-852606A52367}"/>
              </a:ext>
            </a:extLst>
          </p:cNvPr>
          <p:cNvSpPr/>
          <p:nvPr/>
        </p:nvSpPr>
        <p:spPr>
          <a:xfrm>
            <a:off x="323850" y="3429000"/>
            <a:ext cx="2087563" cy="10080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Информация должна быть актуальной и достоверной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065B282-DC11-3121-E07C-28BA97980C6A}"/>
              </a:ext>
            </a:extLst>
          </p:cNvPr>
          <p:cNvSpPr/>
          <p:nvPr/>
        </p:nvSpPr>
        <p:spPr>
          <a:xfrm>
            <a:off x="1366838" y="5084763"/>
            <a:ext cx="6483350" cy="8651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</a:rPr>
              <a:t>Формы (способы) и требования  к размещению информационных  материалов  устанавливаются Минтрудом России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D270868-6EF0-C24F-9F2A-471964823C82}"/>
              </a:ext>
            </a:extLst>
          </p:cNvPr>
          <p:cNvSpPr/>
          <p:nvPr/>
        </p:nvSpPr>
        <p:spPr>
          <a:xfrm>
            <a:off x="2843213" y="3429000"/>
            <a:ext cx="3384550" cy="1223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Если установлен 4 класс условий труда (опасные), необходимо </a:t>
            </a:r>
            <a:r>
              <a:rPr lang="ru-RU" sz="1600" b="1" dirty="0">
                <a:latin typeface="Arial Narrow" pitchFamily="34" charset="0"/>
              </a:rPr>
              <a:t>незамедлительно проинформировать об этом работника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17A6AA4-69E9-941C-3400-E7D816F8639A}"/>
              </a:ext>
            </a:extLst>
          </p:cNvPr>
          <p:cNvSpPr/>
          <p:nvPr/>
        </p:nvSpPr>
        <p:spPr>
          <a:xfrm>
            <a:off x="6659563" y="3500438"/>
            <a:ext cx="2089150" cy="936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Обязанность работодателя</a:t>
            </a:r>
          </a:p>
        </p:txBody>
      </p:sp>
      <p:sp>
        <p:nvSpPr>
          <p:cNvPr id="30" name="Стрелка вправо 29">
            <a:extLst>
              <a:ext uri="{FF2B5EF4-FFF2-40B4-BE49-F238E27FC236}">
                <a16:creationId xmlns:a16="http://schemas.microsoft.com/office/drawing/2014/main" id="{11799001-B58E-E7CD-BC05-96412F74D4EE}"/>
              </a:ext>
            </a:extLst>
          </p:cNvPr>
          <p:cNvSpPr/>
          <p:nvPr/>
        </p:nvSpPr>
        <p:spPr>
          <a:xfrm rot="18971810">
            <a:off x="1317625" y="2884488"/>
            <a:ext cx="47307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право 30">
            <a:extLst>
              <a:ext uri="{FF2B5EF4-FFF2-40B4-BE49-F238E27FC236}">
                <a16:creationId xmlns:a16="http://schemas.microsoft.com/office/drawing/2014/main" id="{83B05977-ED0E-9036-3408-9ACAEFCACC91}"/>
              </a:ext>
            </a:extLst>
          </p:cNvPr>
          <p:cNvSpPr/>
          <p:nvPr/>
        </p:nvSpPr>
        <p:spPr>
          <a:xfrm rot="13441587">
            <a:off x="7388225" y="2965450"/>
            <a:ext cx="49688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DA634D7F-63AD-4BE3-3AF4-5233016002D1}"/>
              </a:ext>
            </a:extLst>
          </p:cNvPr>
          <p:cNvSpPr/>
          <p:nvPr/>
        </p:nvSpPr>
        <p:spPr>
          <a:xfrm>
            <a:off x="4284663" y="29972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7133</TotalTime>
  <Words>1486</Words>
  <Application>Microsoft Macintosh PowerPoint</Application>
  <PresentationFormat>Экран (4:3)</PresentationFormat>
  <Paragraphs>89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Wingdings</vt:lpstr>
      <vt:lpstr>Arial</vt:lpstr>
      <vt:lpstr>Garamond</vt:lpstr>
      <vt:lpstr>Arial Narrow</vt:lpstr>
      <vt:lpstr>Течение</vt:lpstr>
      <vt:lpstr>Трудовая деятельность по Трудовому кодексу РФ  Милюхин Кирилл Владимирович,  кандидат философских наук, доцент</vt:lpstr>
      <vt:lpstr>Охрана труда женщин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Company>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по охране труда</dc:title>
  <dc:creator>1</dc:creator>
  <cp:lastModifiedBy>Pavel</cp:lastModifiedBy>
  <cp:revision>436</cp:revision>
  <dcterms:created xsi:type="dcterms:W3CDTF">2007-10-29T11:41:50Z</dcterms:created>
  <dcterms:modified xsi:type="dcterms:W3CDTF">2024-04-17T10:47:21Z</dcterms:modified>
</cp:coreProperties>
</file>